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notesSlides/notesSlide6.xml" ContentType="application/vnd.openxmlformats-officedocument.presentationml.notesSlide+xml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Slides/notesSlide7.xml" ContentType="application/vnd.openxmlformats-officedocument.presentationml.notesSlide+xml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notesSlides/notesSlide8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notesSlides/notesSlide9.xml" ContentType="application/vnd.openxmlformats-officedocument.presentationml.notesSlide+xml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notesSlides/notesSlide10.xml" ContentType="application/vnd.openxmlformats-officedocument.presentationml.notesSlide+xml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321" r:id="rId2"/>
    <p:sldId id="278" r:id="rId3"/>
    <p:sldId id="322" r:id="rId4"/>
    <p:sldId id="292" r:id="rId5"/>
    <p:sldId id="259" r:id="rId6"/>
    <p:sldId id="283" r:id="rId7"/>
    <p:sldId id="264" r:id="rId8"/>
    <p:sldId id="304" r:id="rId9"/>
    <p:sldId id="311" r:id="rId10"/>
    <p:sldId id="298" r:id="rId11"/>
    <p:sldId id="260" r:id="rId12"/>
    <p:sldId id="272" r:id="rId13"/>
    <p:sldId id="289" r:id="rId14"/>
    <p:sldId id="273" r:id="rId15"/>
    <p:sldId id="261" r:id="rId16"/>
    <p:sldId id="276" r:id="rId17"/>
    <p:sldId id="277" r:id="rId18"/>
    <p:sldId id="281" r:id="rId19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FF0066"/>
    <a:srgbClr val="006600"/>
    <a:srgbClr val="990000"/>
    <a:srgbClr val="000587"/>
    <a:srgbClr val="000680"/>
    <a:srgbClr val="7265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77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2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389688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 anchor="ctr">
            <a:spAutoFit/>
          </a:bodyPr>
          <a:lstStyle/>
          <a:p>
            <a:pPr algn="r"/>
            <a:fld id="{1B58F8D8-7230-9942-B6F6-CDCBA2956FD3}" type="slidenum">
              <a:rPr lang="en-US" sz="14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pPr algn="r"/>
              <a:t>‹#›</a:t>
            </a:fld>
            <a:endParaRPr lang="en-US" sz="14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576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343400"/>
            <a:ext cx="5037137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notes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89688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 anchor="ctr">
            <a:spAutoFit/>
          </a:bodyPr>
          <a:lstStyle/>
          <a:p>
            <a:pPr algn="r"/>
            <a:fld id="{8404C91E-5379-4E43-AF2B-7A8ABD0FFE3C}" type="slidenum">
              <a:rPr lang="en-US" sz="14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pPr algn="r"/>
              <a:t>‹#›</a:t>
            </a:fld>
            <a:endParaRPr lang="en-US" sz="14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06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471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reversible cerebral vasoconstriction syndrome (RVS),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reversible cerebral vasoconstriction syndrome (RVS),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BD475DE-2DB5-ED47-922A-A4FF59EE8BA9}" type="slidenum">
              <a:rPr lang="en-US"/>
              <a:pPr/>
              <a:t>10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45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2942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96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069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65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586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887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8778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1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7050" y="228600"/>
            <a:ext cx="20383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28600"/>
            <a:ext cx="59626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05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8288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28" name="Group 12"/>
          <p:cNvGrpSpPr>
            <a:grpSpLocks/>
          </p:cNvGrpSpPr>
          <p:nvPr/>
        </p:nvGrpSpPr>
        <p:grpSpPr bwMode="auto">
          <a:xfrm>
            <a:off x="0" y="0"/>
            <a:ext cx="8896350" cy="6845300"/>
            <a:chOff x="149" y="0"/>
            <a:chExt cx="5604" cy="4312"/>
          </a:xfrm>
        </p:grpSpPr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149" y="0"/>
              <a:ext cx="150" cy="4312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277" y="0"/>
              <a:ext cx="235" cy="2940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203" y="0"/>
              <a:ext cx="682" cy="2112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256" y="0"/>
              <a:ext cx="192" cy="2448"/>
            </a:xfrm>
            <a:prstGeom prst="rect">
              <a:avLst/>
            </a:prstGeom>
            <a:gradFill rotWithShape="0">
              <a:gsLst>
                <a:gs pos="0">
                  <a:srgbClr val="00AE00">
                    <a:gamma/>
                    <a:shade val="29804"/>
                    <a:invGamma/>
                  </a:srgbClr>
                </a:gs>
                <a:gs pos="100000">
                  <a:srgbClr val="00AE00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373" y="924"/>
              <a:ext cx="331" cy="768"/>
            </a:xfrm>
            <a:prstGeom prst="rect">
              <a:avLst/>
            </a:prstGeom>
            <a:gradFill rotWithShape="0">
              <a:gsLst>
                <a:gs pos="0">
                  <a:srgbClr val="618FFD">
                    <a:gamma/>
                    <a:shade val="29804"/>
                    <a:invGamma/>
                  </a:srgbClr>
                </a:gs>
                <a:gs pos="100000">
                  <a:srgbClr val="618FFD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320" y="888"/>
              <a:ext cx="5433" cy="84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>
              <a:off x="153" y="888"/>
              <a:ext cx="5596" cy="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-110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charset="0"/>
        <a:buChar char="ð"/>
        <a:defRPr sz="32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8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4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microsoft.com/office/2007/relationships/media" Target="file://localhost/Users/ronrusay/Desktop/Powerpoint%20&amp;%20Movies/Chem%20106.108.120.121%20PPT%20&amp;%20Mov/Chem%20120-PPT%20Spring%202002/8-Aqueous%20Solutions/solutions.MOV" TargetMode="External"/><Relationship Id="rId2" Type="http://schemas.openxmlformats.org/officeDocument/2006/relationships/video" Target="file://localhost/Users/ronrusay/Desktop/Powerpoint%20&amp;%20Movies/Chem%20106.108.120.121%20PPT%20&amp;%20Mov/Chem%20120-PPT%20Spring%202002/8-Aqueous%20Solutions/solutions.MOV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6.e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8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9.png"/><Relationship Id="rId1" Type="http://schemas.microsoft.com/office/2007/relationships/media" Target="file://localhost/Users/ronrusay/Desktop/Powerpoint%20&amp;%20Movies/Chem%20106.108.120.121%20PPT%20&amp;%20Mov/Chem%20120-PPT%20Spring%202002/8-Aqueous%20Solutions/dilution.MOV" TargetMode="External"/><Relationship Id="rId2" Type="http://schemas.openxmlformats.org/officeDocument/2006/relationships/video" Target="file://localhost/Users/ronrusay/Desktop/Powerpoint%20&amp;%20Movies/Chem%20106.108.120.121%20PPT%20&amp;%20Mov/Chem%20120-PPT%20Spring%202002/8-Aqueous%20Solutions/dilution.MO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coville_scale" TargetMode="External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hyperlink" Target="https://www.youtube.com/watch?v=hrF3jVppfr4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coville_scale" TargetMode="External"/><Relationship Id="rId4" Type="http://schemas.openxmlformats.org/officeDocument/2006/relationships/hyperlink" Target="https://www.youtube.com/watch?v=hrF3jVppfr4" TargetMode="External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6.bin"/><Relationship Id="rId7" Type="http://schemas.openxmlformats.org/officeDocument/2006/relationships/image" Target="../media/image14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8.bin"/><Relationship Id="rId7" Type="http://schemas.openxmlformats.org/officeDocument/2006/relationships/image" Target="../media/image15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6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11.bin"/><Relationship Id="rId7" Type="http://schemas.openxmlformats.org/officeDocument/2006/relationships/image" Target="../media/image17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13.bin"/><Relationship Id="rId7" Type="http://schemas.openxmlformats.org/officeDocument/2006/relationships/image" Target="../media/image18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15.bin"/><Relationship Id="rId7" Type="http://schemas.openxmlformats.org/officeDocument/2006/relationships/image" Target="../media/image19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16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17.bin"/><Relationship Id="rId7" Type="http://schemas.openxmlformats.org/officeDocument/2006/relationships/image" Target="../media/image20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21.png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914400" y="2133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/>
          <a:p>
            <a:pPr algn="ctr">
              <a:buClr>
                <a:schemeClr val="accent1"/>
              </a:buClr>
              <a:buSzPct val="70000"/>
            </a:pPr>
            <a:r>
              <a:rPr lang="en-US" sz="4400" b="1" i="1" dirty="0">
                <a:solidFill>
                  <a:srgbClr val="000680"/>
                </a:solidFill>
                <a:latin typeface="Times" charset="0"/>
              </a:rPr>
              <a:t/>
            </a:r>
            <a:br>
              <a:rPr lang="en-US" sz="4400" b="1" i="1" dirty="0">
                <a:solidFill>
                  <a:srgbClr val="000680"/>
                </a:solidFill>
                <a:latin typeface="Times" charset="0"/>
              </a:rPr>
            </a:br>
            <a:r>
              <a:rPr lang="en-US" sz="3200" b="1" i="1" dirty="0" smtClean="0">
                <a:solidFill>
                  <a:srgbClr val="000680"/>
                </a:solidFill>
                <a:latin typeface="Times" charset="0"/>
              </a:rPr>
              <a:t>Applications</a:t>
            </a:r>
            <a:r>
              <a:rPr lang="en-US" sz="4400" b="1" i="1" dirty="0" smtClean="0">
                <a:solidFill>
                  <a:srgbClr val="000680"/>
                </a:solidFill>
                <a:latin typeface="Times" charset="0"/>
              </a:rPr>
              <a:t> </a:t>
            </a:r>
            <a:r>
              <a:rPr lang="en-US" sz="2800" b="1" i="1" dirty="0">
                <a:solidFill>
                  <a:srgbClr val="000680"/>
                </a:solidFill>
                <a:latin typeface="Times" charset="0"/>
              </a:rPr>
              <a:t>&amp;</a:t>
            </a:r>
            <a:r>
              <a:rPr lang="en-US" sz="4400" b="1" i="1" dirty="0" smtClean="0">
                <a:solidFill>
                  <a:srgbClr val="000680"/>
                </a:solidFill>
                <a:latin typeface="Times" charset="0"/>
              </a:rPr>
              <a:t> </a:t>
            </a:r>
            <a:r>
              <a:rPr lang="en-US" sz="3200" b="1" i="1" dirty="0">
                <a:solidFill>
                  <a:srgbClr val="000680"/>
                </a:solidFill>
                <a:latin typeface="Times" charset="0"/>
              </a:rPr>
              <a:t>Calculations</a:t>
            </a:r>
            <a:endParaRPr lang="en-US" sz="4400" b="1" i="1" dirty="0">
              <a:solidFill>
                <a:srgbClr val="000680"/>
              </a:solidFill>
              <a:latin typeface="Times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1371600" y="3124200"/>
            <a:ext cx="64008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5000"/>
            </a:pPr>
            <a:r>
              <a:rPr lang="en-US" sz="3200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          </a:t>
            </a:r>
            <a:endParaRPr lang="en-US" sz="3200" i="1" dirty="0"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75000"/>
            </a:pPr>
            <a:r>
              <a:rPr lang="en-US" sz="3200" i="1" dirty="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Dr. Ron Rusay</a:t>
            </a:r>
          </a:p>
        </p:txBody>
      </p:sp>
      <p:pic>
        <p:nvPicPr>
          <p:cNvPr id="15364" name="Picture 3" descr="Screen Shot 2014-07-04 at 8.37.0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38800"/>
            <a:ext cx="7239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14400" y="1524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r>
              <a:rPr lang="en-US" sz="44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/>
            </a:r>
            <a:br>
              <a:rPr lang="en-US" sz="44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</a:br>
            <a:r>
              <a:rPr lang="en-US" sz="4400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Solutions II</a:t>
            </a:r>
            <a:endParaRPr lang="en-US" sz="4400" i="1" dirty="0">
              <a:solidFill>
                <a:srgbClr val="99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  <a:p>
            <a:pPr algn="ctr"/>
            <a:r>
              <a:rPr lang="en-US" sz="3200" i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(Solutions/ Molarity)</a:t>
            </a:r>
          </a:p>
        </p:txBody>
      </p:sp>
    </p:spTree>
    <p:extLst>
      <p:ext uri="{BB962C8B-B14F-4D97-AF65-F5344CB8AC3E}">
        <p14:creationId xmlns:p14="http://schemas.microsoft.com/office/powerpoint/2010/main" val="3250507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latin typeface="Times" charset="0"/>
                <a:ea typeface="ＭＳ Ｐゴシック" charset="0"/>
                <a:cs typeface="ＭＳ Ｐゴシック" charset="0"/>
              </a:rPr>
              <a:t>Preparing a Standard Solution of a Targeted Molarity, M (mol/L)</a:t>
            </a:r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3011" name="Picture 4" descr="C:\Documents and Settings\smithja\Desktop\zumdahl\ppts\lineart\jpg\ch04\fig_04_10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66888"/>
            <a:ext cx="6858000" cy="3763962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1905000" y="3048000"/>
            <a:ext cx="1371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600"/>
              <a:t>250.00 mL</a:t>
            </a:r>
          </a:p>
        </p:txBody>
      </p:sp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1905000" y="4114800"/>
            <a:ext cx="1371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600"/>
              <a:t> ? grams KCl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Preparation of </a:t>
            </a:r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Solutions</a:t>
            </a:r>
            <a:b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used in chemistry</a:t>
            </a:r>
            <a:endParaRPr lang="en-US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0963" name="Picture 3">
            <a:hlinkClick r:id="" action="ppaction://media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13" y="1906588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solutions.MOV" descr="/Users/ronrusay/Desktop/Powerpoint &amp; Movies/Chem 106.108.120.121 PPT &amp; Mov/Chem 120-PPT Spring 2002/8-Aqueous Solutions/solutions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19050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90600" y="5257800"/>
            <a:ext cx="708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Tx/>
              <a:buNone/>
            </a:pPr>
            <a:r>
              <a:rPr lang="en-US" dirty="0">
                <a:solidFill>
                  <a:srgbClr val="CC3300"/>
                </a:solidFill>
                <a:latin typeface="Helvetica" charset="0"/>
              </a:rPr>
              <a:t>Molarity (M) = Moles solute / Liter	(Solution)</a:t>
            </a:r>
            <a:endParaRPr lang="en-US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170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93" fill="hold"/>
                                        <p:tgtEl>
                                          <p:spTgt spid="409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096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09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09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1447800" y="457200"/>
          <a:ext cx="5945188" cy="572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6" name="Document" r:id="rId3" imgW="5943600" imgH="5727700" progId="Word.Document.8">
                  <p:embed/>
                </p:oleObj>
              </mc:Choice>
              <mc:Fallback>
                <p:oleObj name="Document" r:id="rId3" imgW="5943600" imgH="57277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57200"/>
                        <a:ext cx="5945188" cy="572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Solution Concentration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752600"/>
            <a:ext cx="7302500" cy="4483100"/>
          </a:xfrm>
          <a:ln cap="flat"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The following formula can be used in dilution calculations:</a:t>
            </a:r>
          </a:p>
          <a:p>
            <a:pPr eaLnBrk="1" hangingPunct="1">
              <a:buFontTx/>
              <a:buNone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			 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M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1 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= M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endParaRPr lang="en-US" sz="24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 concentrated stock solution is much easier to prepare and then dilute rather than preparing a dilute solution directly. Concentrated sulfuric acid is 18.0M. What volume would be needed to prepare 250.mL of a 1.50M solution?   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1 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= M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2  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/ M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1 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1 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= 1.50 M x 250. mL / 18.0 M 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b="1" baseline="-25000">
                <a:latin typeface="Helvetica" charset="0"/>
                <a:ea typeface="ＭＳ Ｐゴシック" charset="0"/>
                <a:cs typeface="ＭＳ Ｐゴシック" charset="0"/>
              </a:rPr>
              <a:t>1 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= 20.8 mL</a:t>
            </a:r>
          </a:p>
        </p:txBody>
      </p:sp>
      <p:graphicFrame>
        <p:nvGraphicFramePr>
          <p:cNvPr id="46082" name="Object 2"/>
          <p:cNvGraphicFramePr>
            <a:graphicFrameLocks/>
          </p:cNvGraphicFramePr>
          <p:nvPr/>
        </p:nvGraphicFramePr>
        <p:xfrm>
          <a:off x="7848600" y="5410200"/>
          <a:ext cx="9906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4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5410200"/>
                        <a:ext cx="9906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3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5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bldLvl="2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1490663" y="2057400"/>
          <a:ext cx="6586537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2" name="Document" r:id="rId3" imgW="7670800" imgH="3721100" progId="Word.Document.8">
                  <p:embed/>
                </p:oleObj>
              </mc:Choice>
              <mc:Fallback>
                <p:oleObj name="Document" r:id="rId3" imgW="7670800" imgH="37211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0663" y="2057400"/>
                        <a:ext cx="6586537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Solution Dilution</a:t>
            </a:r>
          </a:p>
        </p:txBody>
      </p:sp>
      <p:pic>
        <p:nvPicPr>
          <p:cNvPr id="50179" name="dilution.MOV" descr="/Users/ronrusay/Desktop/Powerpoint &amp; Movies/Chem 106.108.120.121 PPT &amp; Mov/Chem 120-PPT Spring 2002/8-Aqueous Solutions/dilution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19050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0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017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0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0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7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Solution Applications</a:t>
            </a: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Times" charset="0"/>
                <a:ea typeface="ＭＳ Ｐゴシック" charset="0"/>
                <a:cs typeface="ＭＳ Ｐゴシック" charset="0"/>
              </a:rPr>
              <a:t>Scoville Units / Capsaicin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1676400" y="5791200"/>
            <a:ext cx="609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hlinkClick r:id="rId3"/>
              </a:rPr>
              <a:t>http://en.wikipedia.org/wiki/Scoville_scale</a:t>
            </a:r>
            <a:endParaRPr lang="en-US"/>
          </a:p>
        </p:txBody>
      </p:sp>
      <p:pic>
        <p:nvPicPr>
          <p:cNvPr id="51204" name="Picture 4" descr="Screen Shot 2014-07-15 at 1.12.0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752600"/>
            <a:ext cx="2741613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5" descr="250px-Capsaicin-3D-vdW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124200"/>
            <a:ext cx="31750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6" name="TextBox 6"/>
          <p:cNvSpPr txBox="1">
            <a:spLocks noChangeArrowheads="1"/>
          </p:cNvSpPr>
          <p:nvPr/>
        </p:nvSpPr>
        <p:spPr bwMode="auto">
          <a:xfrm>
            <a:off x="5410200" y="4419600"/>
            <a:ext cx="36115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Capsaicin: C</a:t>
            </a:r>
            <a:r>
              <a:rPr lang="en-US" baseline="-25000"/>
              <a:t>18</a:t>
            </a:r>
            <a:r>
              <a:rPr lang="en-US"/>
              <a:t>H</a:t>
            </a:r>
            <a:r>
              <a:rPr lang="en-US" baseline="-25000"/>
              <a:t>27</a:t>
            </a:r>
            <a:r>
              <a:rPr lang="en-US"/>
              <a:t>NO</a:t>
            </a:r>
            <a:r>
              <a:rPr lang="en-US" baseline="-25000"/>
              <a:t>3</a:t>
            </a:r>
          </a:p>
          <a:p>
            <a:pPr algn="ctr"/>
            <a:r>
              <a:rPr lang="en-US"/>
              <a:t> </a:t>
            </a:r>
            <a:r>
              <a:rPr lang="en-US" b="1" i="1">
                <a:solidFill>
                  <a:srgbClr val="FF0000"/>
                </a:solidFill>
              </a:rPr>
              <a:t>Carolina Reaper</a:t>
            </a:r>
          </a:p>
          <a:p>
            <a:pPr algn="ctr"/>
            <a:r>
              <a:rPr lang="ja-JP" altLang="en-US" b="1" i="1">
                <a:solidFill>
                  <a:srgbClr val="FF0000"/>
                </a:solidFill>
              </a:rPr>
              <a:t>“</a:t>
            </a:r>
            <a:r>
              <a:rPr lang="en-US" b="1" i="1">
                <a:solidFill>
                  <a:srgbClr val="FF0000"/>
                </a:solidFill>
              </a:rPr>
              <a:t>Thunderclap Headache</a:t>
            </a:r>
            <a:r>
              <a:rPr lang="ja-JP" altLang="en-US" b="1" i="1">
                <a:solidFill>
                  <a:srgbClr val="FF0000"/>
                </a:solidFill>
              </a:rPr>
              <a:t>”</a:t>
            </a:r>
            <a:r>
              <a:rPr lang="en-US" b="1" i="1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51207" name="Rectangle 8">
            <a:hlinkClick r:id="rId6"/>
          </p:cNvPr>
          <p:cNvSpPr>
            <a:spLocks noChangeArrowheads="1"/>
          </p:cNvSpPr>
          <p:nvPr/>
        </p:nvSpPr>
        <p:spPr bwMode="auto">
          <a:xfrm>
            <a:off x="1219200" y="6248400"/>
            <a:ext cx="6477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https://www.youtube.com/watch?v=hrF3jVppfr4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Times" charset="0"/>
                <a:ea typeface="ＭＳ Ｐゴシック" charset="0"/>
                <a:cs typeface="ＭＳ Ｐゴシック" charset="0"/>
              </a:rPr>
              <a:t>Reversible Cerebral </a:t>
            </a:r>
            <a:br>
              <a:rPr lang="en-US" sz="3600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Times" charset="0"/>
                <a:ea typeface="ＭＳ Ｐゴシック" charset="0"/>
                <a:cs typeface="ＭＳ Ｐゴシック" charset="0"/>
              </a:rPr>
              <a:t>Vasoconstriction Syndrome (RVS)</a:t>
            </a: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1676400" y="5791200"/>
            <a:ext cx="609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hlinkClick r:id="rId3"/>
              </a:rPr>
              <a:t>http://en.wikipedia.org/wiki/Scoville_scale</a:t>
            </a:r>
            <a:endParaRPr lang="en-US"/>
          </a:p>
        </p:txBody>
      </p:sp>
      <p:sp>
        <p:nvSpPr>
          <p:cNvPr id="53252" name="Rectangle 8">
            <a:hlinkClick r:id="rId4"/>
          </p:cNvPr>
          <p:cNvSpPr>
            <a:spLocks noChangeArrowheads="1"/>
          </p:cNvSpPr>
          <p:nvPr/>
        </p:nvSpPr>
        <p:spPr bwMode="auto">
          <a:xfrm>
            <a:off x="1219200" y="6248400"/>
            <a:ext cx="6477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https://www.youtube.com/watch?v=hrF3jVppfr4</a:t>
            </a:r>
          </a:p>
        </p:txBody>
      </p:sp>
      <p:pic>
        <p:nvPicPr>
          <p:cNvPr id="53253" name="Picture 9" descr="Screen Shot 2018-04-10 at 4.05.30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7924800" cy="459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TextBox 6"/>
          <p:cNvSpPr txBox="1">
            <a:spLocks noChangeArrowheads="1"/>
          </p:cNvSpPr>
          <p:nvPr/>
        </p:nvSpPr>
        <p:spPr bwMode="auto">
          <a:xfrm>
            <a:off x="1143000" y="4191000"/>
            <a:ext cx="32861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Capsaicin: C</a:t>
            </a:r>
            <a:r>
              <a:rPr lang="en-US" baseline="-25000">
                <a:solidFill>
                  <a:srgbClr val="FF0000"/>
                </a:solidFill>
              </a:rPr>
              <a:t>18</a:t>
            </a:r>
            <a:r>
              <a:rPr lang="en-US">
                <a:solidFill>
                  <a:srgbClr val="FF0000"/>
                </a:solidFill>
              </a:rPr>
              <a:t>H</a:t>
            </a:r>
            <a:r>
              <a:rPr lang="en-US" baseline="-25000">
                <a:solidFill>
                  <a:srgbClr val="FF0000"/>
                </a:solidFill>
              </a:rPr>
              <a:t>27</a:t>
            </a:r>
            <a:r>
              <a:rPr lang="en-US">
                <a:solidFill>
                  <a:srgbClr val="FF0000"/>
                </a:solidFill>
              </a:rPr>
              <a:t>NO</a:t>
            </a:r>
            <a:r>
              <a:rPr lang="en-US" baseline="-25000">
                <a:solidFill>
                  <a:srgbClr val="FF0000"/>
                </a:solidFill>
              </a:rPr>
              <a:t>3</a:t>
            </a:r>
          </a:p>
          <a:p>
            <a:pPr algn="ctr"/>
            <a:r>
              <a:rPr lang="en-US"/>
              <a:t> </a:t>
            </a:r>
            <a:r>
              <a:rPr lang="en-US" b="1" i="1">
                <a:solidFill>
                  <a:srgbClr val="FF0000"/>
                </a:solidFill>
              </a:rPr>
              <a:t>Carolina Reaper</a:t>
            </a:r>
          </a:p>
          <a:p>
            <a:pPr algn="ctr"/>
            <a:r>
              <a:rPr lang="en-US" b="1" i="1">
                <a:solidFill>
                  <a:srgbClr val="FF0000"/>
                </a:solidFill>
              </a:rPr>
              <a:t>Thunderclap Headache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533400" y="1981200"/>
            <a:ext cx="8148638" cy="326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altLang="zh-CN" sz="2200">
                <a:ea typeface="宋体" charset="0"/>
                <a:cs typeface="宋体" charset="0"/>
              </a:rPr>
              <a:t>What happens to the number of moles of C</a:t>
            </a:r>
            <a:r>
              <a:rPr lang="en-US" altLang="zh-CN" sz="2200" baseline="-25000">
                <a:ea typeface="宋体" charset="0"/>
                <a:cs typeface="宋体" charset="0"/>
              </a:rPr>
              <a:t>12</a:t>
            </a:r>
            <a:r>
              <a:rPr lang="en-US" altLang="zh-CN" sz="2200">
                <a:ea typeface="宋体" charset="0"/>
                <a:cs typeface="宋体" charset="0"/>
              </a:rPr>
              <a:t>H</a:t>
            </a:r>
            <a:r>
              <a:rPr lang="en-US" altLang="zh-CN" sz="2200" baseline="-25000">
                <a:ea typeface="宋体" charset="0"/>
                <a:cs typeface="宋体" charset="0"/>
              </a:rPr>
              <a:t>22</a:t>
            </a:r>
            <a:r>
              <a:rPr lang="en-US" altLang="zh-CN" sz="2200">
                <a:ea typeface="宋体" charset="0"/>
                <a:cs typeface="宋体" charset="0"/>
              </a:rPr>
              <a:t>O</a:t>
            </a:r>
            <a:r>
              <a:rPr lang="en-US" altLang="zh-CN" sz="2200" baseline="-25000">
                <a:ea typeface="宋体" charset="0"/>
                <a:cs typeface="宋体" charset="0"/>
              </a:rPr>
              <a:t>11</a:t>
            </a:r>
            <a:r>
              <a:rPr lang="en-US" altLang="zh-CN" sz="2200">
                <a:ea typeface="宋体" charset="0"/>
                <a:cs typeface="宋体" charset="0"/>
              </a:rPr>
              <a:t> (sucrose) when 100.0 mL of a 0.20 M solution is diluted to a final concentration </a:t>
            </a:r>
          </a:p>
          <a:p>
            <a:r>
              <a:rPr lang="en-US" altLang="zh-CN" sz="2200">
                <a:ea typeface="宋体" charset="0"/>
                <a:cs typeface="宋体" charset="0"/>
              </a:rPr>
              <a:t>of 0.10 M?</a:t>
            </a:r>
          </a:p>
          <a:p>
            <a:endParaRPr lang="en-US" altLang="zh-CN" sz="2200" b="1">
              <a:ea typeface="宋体" charset="0"/>
              <a:cs typeface="宋体" charset="0"/>
            </a:endParaRPr>
          </a:p>
          <a:p>
            <a:r>
              <a:rPr lang="en-US" altLang="zh-CN" sz="2200" b="1">
                <a:ea typeface="宋体" charset="0"/>
                <a:cs typeface="宋体" charset="0"/>
              </a:rPr>
              <a:t>A) The number of moles of C</a:t>
            </a:r>
            <a:r>
              <a:rPr lang="en-US" altLang="zh-CN" sz="2200" b="1" baseline="-25000">
                <a:ea typeface="宋体" charset="0"/>
                <a:cs typeface="宋体" charset="0"/>
              </a:rPr>
              <a:t>12</a:t>
            </a:r>
            <a:r>
              <a:rPr lang="en-US" altLang="zh-CN" sz="2200" b="1">
                <a:ea typeface="宋体" charset="0"/>
                <a:cs typeface="宋体" charset="0"/>
              </a:rPr>
              <a:t>H</a:t>
            </a:r>
            <a:r>
              <a:rPr lang="en-US" altLang="zh-CN" sz="2200" b="1" baseline="-25000">
                <a:ea typeface="宋体" charset="0"/>
                <a:cs typeface="宋体" charset="0"/>
              </a:rPr>
              <a:t>22</a:t>
            </a:r>
            <a:r>
              <a:rPr lang="en-US" altLang="zh-CN" sz="2200" b="1">
                <a:ea typeface="宋体" charset="0"/>
                <a:cs typeface="宋体" charset="0"/>
              </a:rPr>
              <a:t>O</a:t>
            </a:r>
            <a:r>
              <a:rPr lang="en-US" altLang="zh-CN" sz="2200" b="1" baseline="-25000">
                <a:ea typeface="宋体" charset="0"/>
                <a:cs typeface="宋体" charset="0"/>
              </a:rPr>
              <a:t>11</a:t>
            </a:r>
            <a:r>
              <a:rPr lang="en-US" altLang="zh-CN" sz="2200" b="1">
                <a:ea typeface="宋体" charset="0"/>
                <a:cs typeface="宋体" charset="0"/>
              </a:rPr>
              <a:t> decreases.</a:t>
            </a:r>
          </a:p>
          <a:p>
            <a:endParaRPr lang="en-US" altLang="zh-CN" sz="1000" b="1">
              <a:ea typeface="宋体" charset="0"/>
              <a:cs typeface="宋体" charset="0"/>
            </a:endParaRPr>
          </a:p>
          <a:p>
            <a:r>
              <a:rPr lang="en-US" altLang="zh-CN" sz="2200" b="1">
                <a:ea typeface="宋体" charset="0"/>
                <a:cs typeface="宋体" charset="0"/>
              </a:rPr>
              <a:t>B) The number of moles of C</a:t>
            </a:r>
            <a:r>
              <a:rPr lang="en-US" altLang="zh-CN" sz="2200" b="1" baseline="-25000">
                <a:ea typeface="宋体" charset="0"/>
                <a:cs typeface="宋体" charset="0"/>
              </a:rPr>
              <a:t>12</a:t>
            </a:r>
            <a:r>
              <a:rPr lang="en-US" altLang="zh-CN" sz="2200" b="1">
                <a:ea typeface="宋体" charset="0"/>
                <a:cs typeface="宋体" charset="0"/>
              </a:rPr>
              <a:t>H</a:t>
            </a:r>
            <a:r>
              <a:rPr lang="en-US" altLang="zh-CN" sz="2200" b="1" baseline="-25000">
                <a:ea typeface="宋体" charset="0"/>
                <a:cs typeface="宋体" charset="0"/>
              </a:rPr>
              <a:t>22</a:t>
            </a:r>
            <a:r>
              <a:rPr lang="en-US" altLang="zh-CN" sz="2200" b="1">
                <a:ea typeface="宋体" charset="0"/>
                <a:cs typeface="宋体" charset="0"/>
              </a:rPr>
              <a:t>O</a:t>
            </a:r>
            <a:r>
              <a:rPr lang="en-US" altLang="zh-CN" sz="2200" b="1" baseline="-25000">
                <a:ea typeface="宋体" charset="0"/>
                <a:cs typeface="宋体" charset="0"/>
              </a:rPr>
              <a:t>11 </a:t>
            </a:r>
            <a:r>
              <a:rPr lang="en-US" altLang="zh-CN" sz="2200" b="1">
                <a:ea typeface="宋体" charset="0"/>
                <a:cs typeface="宋体" charset="0"/>
              </a:rPr>
              <a:t>increases.</a:t>
            </a:r>
          </a:p>
          <a:p>
            <a:endParaRPr lang="en-US" altLang="zh-CN" sz="1000" b="1">
              <a:ea typeface="宋体" charset="0"/>
              <a:cs typeface="宋体" charset="0"/>
            </a:endParaRPr>
          </a:p>
          <a:p>
            <a:r>
              <a:rPr lang="en-US" altLang="zh-CN" sz="2200" b="1">
                <a:ea typeface="宋体" charset="0"/>
                <a:cs typeface="宋体" charset="0"/>
              </a:rPr>
              <a:t>C) The number of moles of C</a:t>
            </a:r>
            <a:r>
              <a:rPr lang="en-US" altLang="zh-CN" sz="2200" b="1" baseline="-25000">
                <a:ea typeface="宋体" charset="0"/>
                <a:cs typeface="宋体" charset="0"/>
              </a:rPr>
              <a:t>12</a:t>
            </a:r>
            <a:r>
              <a:rPr lang="en-US" altLang="zh-CN" sz="2200" b="1">
                <a:ea typeface="宋体" charset="0"/>
                <a:cs typeface="宋体" charset="0"/>
              </a:rPr>
              <a:t>H</a:t>
            </a:r>
            <a:r>
              <a:rPr lang="en-US" altLang="zh-CN" sz="2200" b="1" baseline="-25000">
                <a:ea typeface="宋体" charset="0"/>
                <a:cs typeface="宋体" charset="0"/>
              </a:rPr>
              <a:t>22</a:t>
            </a:r>
            <a:r>
              <a:rPr lang="en-US" altLang="zh-CN" sz="2200" b="1">
                <a:ea typeface="宋体" charset="0"/>
                <a:cs typeface="宋体" charset="0"/>
              </a:rPr>
              <a:t>O</a:t>
            </a:r>
            <a:r>
              <a:rPr lang="en-US" altLang="zh-CN" sz="2200" b="1" baseline="-25000">
                <a:ea typeface="宋体" charset="0"/>
                <a:cs typeface="宋体" charset="0"/>
              </a:rPr>
              <a:t>11</a:t>
            </a:r>
            <a:r>
              <a:rPr lang="en-US" altLang="zh-CN" sz="2200" b="1">
                <a:ea typeface="宋体" charset="0"/>
                <a:cs typeface="宋体" charset="0"/>
              </a:rPr>
              <a:t> does not change.</a:t>
            </a:r>
          </a:p>
          <a:p>
            <a:endParaRPr lang="en-US" altLang="zh-CN" sz="1000" b="1">
              <a:ea typeface="宋体" charset="0"/>
              <a:cs typeface="宋体" charset="0"/>
            </a:endParaRPr>
          </a:p>
          <a:p>
            <a:r>
              <a:rPr lang="en-US" altLang="zh-CN" sz="2200" b="1">
                <a:ea typeface="宋体" charset="0"/>
                <a:cs typeface="宋体" charset="0"/>
              </a:rPr>
              <a:t>D) There is insufficient information to answer the question.</a:t>
            </a: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endParaRPr lang="en-US" sz="4400" i="1">
              <a:solidFill>
                <a:srgbClr val="99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  <a:p>
            <a:pPr algn="ctr"/>
            <a:r>
              <a:rPr lang="en-US" sz="44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 Applications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04800" y="2133600"/>
            <a:ext cx="8839200" cy="3276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ct val="20000"/>
              </a:spcBef>
            </a:pP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A solution of barium chloride was prepared by dissolving 26.0287 g  in water to make 500.00 mL of solution. What is the concentration of the barium chloride solution? 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sz="2800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BaCl2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= ?</a:t>
            </a:r>
          </a:p>
          <a:p>
            <a:pPr marL="342900" indent="-342900">
              <a:spcBef>
                <a:spcPct val="20000"/>
              </a:spcBef>
            </a:pP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BaCl2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000" b="1">
                <a:solidFill>
                  <a:srgbClr val="CC3300"/>
                </a:solidFill>
                <a:latin typeface="Times" charset="0"/>
              </a:rPr>
              <a:t>=</a:t>
            </a:r>
            <a:endParaRPr lang="en-US" sz="2800" b="1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000" b="1">
                <a:solidFill>
                  <a:srgbClr val="CC3300"/>
                </a:solidFill>
                <a:latin typeface="Times" charset="0"/>
              </a:rPr>
              <a:t>=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000" b="1" i="1">
                <a:latin typeface="Helvetica" charset="0"/>
              </a:rPr>
              <a:t>[26.0287g </a:t>
            </a:r>
            <a:r>
              <a:rPr lang="en-US" sz="2000" b="1" i="1" baseline="-25000">
                <a:latin typeface="Helvetica" charset="0"/>
              </a:rPr>
              <a:t>BaCl2</a:t>
            </a:r>
            <a:r>
              <a:rPr lang="en-US" sz="2000" b="1" i="1">
                <a:latin typeface="Helvetica" charset="0"/>
              </a:rPr>
              <a:t> / 500.00mL ][1mol </a:t>
            </a:r>
            <a:r>
              <a:rPr lang="en-US" sz="2000" b="1" i="1" baseline="-25000">
                <a:latin typeface="Helvetica" charset="0"/>
              </a:rPr>
              <a:t>BaCl2</a:t>
            </a:r>
            <a:r>
              <a:rPr lang="en-US" sz="2000" b="1" i="1">
                <a:latin typeface="Helvetica" charset="0"/>
              </a:rPr>
              <a:t> / 208.23g </a:t>
            </a:r>
            <a:r>
              <a:rPr lang="en-US" sz="2000" b="1" i="1" baseline="-25000">
                <a:latin typeface="Helvetica" charset="0"/>
              </a:rPr>
              <a:t>BaCl2 </a:t>
            </a:r>
            <a:r>
              <a:rPr lang="en-US" sz="2000" b="1" i="1">
                <a:latin typeface="Helvetica" charset="0"/>
              </a:rPr>
              <a:t>] [1000mL / L]</a:t>
            </a:r>
          </a:p>
          <a:p>
            <a:pPr marL="742950" lvl="1" indent="-285750">
              <a:buFont typeface="Monotype Sorts" charset="0"/>
              <a:buNone/>
            </a:pPr>
            <a:r>
              <a:rPr lang="en-US" sz="2000" b="1" i="1">
                <a:latin typeface="Helvetica" charset="0"/>
              </a:rPr>
              <a:t>	</a:t>
            </a:r>
          </a:p>
        </p:txBody>
      </p:sp>
      <p:graphicFrame>
        <p:nvGraphicFramePr>
          <p:cNvPr id="59394" name="Object 2"/>
          <p:cNvGraphicFramePr>
            <a:graphicFrameLocks/>
          </p:cNvGraphicFramePr>
          <p:nvPr/>
        </p:nvGraphicFramePr>
        <p:xfrm>
          <a:off x="7772400" y="5486400"/>
          <a:ext cx="12192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23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486400"/>
                        <a:ext cx="12192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5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24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752600" y="4419600"/>
            <a:ext cx="4800600" cy="381000"/>
            <a:chOff x="1752600" y="4419600"/>
            <a:chExt cx="4800600" cy="381000"/>
          </a:xfrm>
        </p:grpSpPr>
        <p:sp>
          <p:nvSpPr>
            <p:cNvPr id="59403" name="Line 8"/>
            <p:cNvSpPr>
              <a:spLocks noChangeShapeType="1"/>
            </p:cNvSpPr>
            <p:nvPr/>
          </p:nvSpPr>
          <p:spPr bwMode="auto">
            <a:xfrm flipV="1">
              <a:off x="1752600" y="4419600"/>
              <a:ext cx="381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04" name="Line 9"/>
            <p:cNvSpPr>
              <a:spLocks noChangeShapeType="1"/>
            </p:cNvSpPr>
            <p:nvPr/>
          </p:nvSpPr>
          <p:spPr bwMode="auto">
            <a:xfrm flipV="1">
              <a:off x="6172200" y="4419600"/>
              <a:ext cx="381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276600" y="4419600"/>
            <a:ext cx="4648200" cy="381000"/>
            <a:chOff x="3276600" y="4419600"/>
            <a:chExt cx="4648200" cy="381000"/>
          </a:xfrm>
        </p:grpSpPr>
        <p:sp>
          <p:nvSpPr>
            <p:cNvPr id="59401" name="Line 10"/>
            <p:cNvSpPr>
              <a:spLocks noChangeShapeType="1"/>
            </p:cNvSpPr>
            <p:nvPr/>
          </p:nvSpPr>
          <p:spPr bwMode="auto">
            <a:xfrm flipV="1">
              <a:off x="3276600" y="4419600"/>
              <a:ext cx="381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02" name="Line 11"/>
            <p:cNvSpPr>
              <a:spLocks noChangeShapeType="1"/>
            </p:cNvSpPr>
            <p:nvPr/>
          </p:nvSpPr>
          <p:spPr bwMode="auto">
            <a:xfrm flipV="1">
              <a:off x="7620000" y="4419600"/>
              <a:ext cx="3048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2651125" y="5662613"/>
            <a:ext cx="3189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>
                <a:latin typeface="Helvetica" charset="0"/>
              </a:rPr>
              <a:t>	=  0.25000 mol / L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bldLvl="2" autoUpdateAnimBg="0"/>
      <p:bldP spid="1127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r>
              <a:rPr lang="en-US" sz="44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 Applications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762000" y="1447800"/>
            <a:ext cx="7772400" cy="3962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ct val="20000"/>
              </a:spcBef>
            </a:pPr>
            <a:endParaRPr lang="en-US" sz="28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10.00 mL of this solution was diluted to make exactly 250.00 mL of solution which was then used to react with a solution of potassium sulfate. What is the concentration of the diluted solution. 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sz="2800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= ?</a:t>
            </a: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</a:p>
          <a:p>
            <a:pPr marL="1143000" lvl="2" indent="-228600">
              <a:spcBef>
                <a:spcPct val="20000"/>
              </a:spcBef>
            </a:pP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BaCl2</a:t>
            </a:r>
            <a:r>
              <a:rPr lang="en-US" b="1">
                <a:solidFill>
                  <a:srgbClr val="CC3300"/>
                </a:solidFill>
                <a:latin typeface="Times" charset="0"/>
              </a:rPr>
              <a:t> </a:t>
            </a:r>
            <a:r>
              <a:rPr lang="en-US" sz="2000" b="1">
                <a:solidFill>
                  <a:srgbClr val="CC3300"/>
                </a:solidFill>
                <a:latin typeface="Times" charset="0"/>
              </a:rPr>
              <a:t>= 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</a:t>
            </a:r>
          </a:p>
          <a:p>
            <a:pPr marL="1143000" lvl="2" indent="-228600">
              <a:spcBef>
                <a:spcPct val="20000"/>
              </a:spcBef>
            </a:pPr>
            <a:r>
              <a:rPr lang="en-US" b="1" i="1">
                <a:latin typeface="Helvetica" charset="0"/>
              </a:rPr>
              <a:t>M</a:t>
            </a:r>
            <a:r>
              <a:rPr lang="en-US" b="1" i="1" baseline="-25000">
                <a:latin typeface="Helvetica" charset="0"/>
              </a:rPr>
              <a:t>2 </a:t>
            </a:r>
            <a:r>
              <a:rPr lang="en-US" b="1" i="1">
                <a:latin typeface="Helvetica" charset="0"/>
              </a:rPr>
              <a:t>= M</a:t>
            </a:r>
            <a:r>
              <a:rPr lang="en-US" b="1" i="1" baseline="-25000">
                <a:latin typeface="Helvetica" charset="0"/>
              </a:rPr>
              <a:t>1</a:t>
            </a:r>
            <a:r>
              <a:rPr lang="en-US" b="1" i="1">
                <a:latin typeface="Helvetica" charset="0"/>
              </a:rPr>
              <a:t>V</a:t>
            </a:r>
            <a:r>
              <a:rPr lang="en-US" b="1" i="1" baseline="-25000">
                <a:latin typeface="Helvetica" charset="0"/>
              </a:rPr>
              <a:t>1  </a:t>
            </a:r>
            <a:r>
              <a:rPr lang="en-US" b="1" i="1">
                <a:latin typeface="Helvetica" charset="0"/>
              </a:rPr>
              <a:t>/ V</a:t>
            </a:r>
            <a:r>
              <a:rPr lang="en-US" b="1" i="1" baseline="-25000">
                <a:latin typeface="Helvetica" charset="0"/>
              </a:rPr>
              <a:t>2</a:t>
            </a:r>
          </a:p>
          <a:p>
            <a:pPr marL="1143000" lvl="2" indent="-228600">
              <a:spcBef>
                <a:spcPct val="20000"/>
              </a:spcBef>
            </a:pPr>
            <a:r>
              <a:rPr lang="en-US" b="1" i="1">
                <a:latin typeface="Helvetica" charset="0"/>
              </a:rPr>
              <a:t>M</a:t>
            </a:r>
            <a:r>
              <a:rPr lang="en-US" b="1" i="1" baseline="-25000">
                <a:latin typeface="Helvetica" charset="0"/>
              </a:rPr>
              <a:t>2 </a:t>
            </a:r>
            <a:r>
              <a:rPr lang="en-US" b="1" i="1">
                <a:latin typeface="Helvetica" charset="0"/>
              </a:rPr>
              <a:t>= 0.25000 M</a:t>
            </a:r>
            <a:r>
              <a:rPr lang="en-US" sz="2000" b="1" i="1">
                <a:latin typeface="Helvetica" charset="0"/>
              </a:rPr>
              <a:t> </a:t>
            </a:r>
            <a:r>
              <a:rPr lang="en-US" b="1" i="1" baseline="-25000">
                <a:latin typeface="Helvetica" charset="0"/>
              </a:rPr>
              <a:t> </a:t>
            </a:r>
            <a:r>
              <a:rPr lang="en-US" b="1" i="1">
                <a:latin typeface="Helvetica" charset="0"/>
              </a:rPr>
              <a:t>x 10.00 mL</a:t>
            </a:r>
            <a:r>
              <a:rPr lang="en-US" b="1" i="1" baseline="-25000">
                <a:latin typeface="Helvetica" charset="0"/>
              </a:rPr>
              <a:t> </a:t>
            </a:r>
            <a:r>
              <a:rPr lang="en-US" b="1" i="1">
                <a:latin typeface="Helvetica" charset="0"/>
              </a:rPr>
              <a:t>/ 250.00 mL</a:t>
            </a:r>
          </a:p>
          <a:p>
            <a:pPr marL="1143000" lvl="2" indent="-228600">
              <a:spcBef>
                <a:spcPct val="20000"/>
              </a:spcBef>
            </a:pPr>
            <a:r>
              <a:rPr lang="en-US" b="1" i="1">
                <a:latin typeface="Helvetica" charset="0"/>
              </a:rPr>
              <a:t>M</a:t>
            </a:r>
            <a:r>
              <a:rPr lang="en-US" b="1" i="1" baseline="-25000">
                <a:latin typeface="Helvetica" charset="0"/>
              </a:rPr>
              <a:t>2 </a:t>
            </a:r>
            <a:r>
              <a:rPr lang="en-US" b="1" i="1">
                <a:latin typeface="Helvetica" charset="0"/>
              </a:rPr>
              <a:t>= 0.010000 M</a:t>
            </a:r>
          </a:p>
        </p:txBody>
      </p:sp>
      <p:graphicFrame>
        <p:nvGraphicFramePr>
          <p:cNvPr id="61442" name="Object 2"/>
          <p:cNvGraphicFramePr>
            <a:graphicFrameLocks/>
          </p:cNvGraphicFramePr>
          <p:nvPr/>
        </p:nvGraphicFramePr>
        <p:xfrm>
          <a:off x="7772400" y="5486400"/>
          <a:ext cx="12192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4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486400"/>
                        <a:ext cx="12192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3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5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bldLvl="3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2286000" y="1066800"/>
          <a:ext cx="5114925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2" name="Document" r:id="rId3" imgW="5943600" imgH="6108700" progId="Word.Document.8">
                  <p:embed/>
                </p:oleObj>
              </mc:Choice>
              <mc:Fallback>
                <p:oleObj name="Document" r:id="rId3" imgW="5943600" imgH="61087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066800"/>
                        <a:ext cx="5114925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r>
              <a:rPr lang="en-US" sz="44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 Applications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81000" y="1447800"/>
            <a:ext cx="8610600" cy="3962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742950" lvl="1" indent="-285750">
              <a:spcBef>
                <a:spcPct val="20000"/>
              </a:spcBef>
            </a:pPr>
            <a:r>
              <a:rPr lang="en-US" sz="2800" i="1">
                <a:solidFill>
                  <a:srgbClr val="FF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20.00</a:t>
            </a: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mL of a </a:t>
            </a:r>
            <a:r>
              <a:rPr lang="en-US" b="1" i="1">
                <a:latin typeface="Helvetica" charset="0"/>
              </a:rPr>
              <a:t>M</a:t>
            </a:r>
            <a:r>
              <a:rPr lang="en-US" b="1" i="1" baseline="-25000">
                <a:latin typeface="Helvetica" charset="0"/>
              </a:rPr>
              <a:t>2 </a:t>
            </a:r>
            <a:r>
              <a:rPr lang="en-US" b="1" i="1">
                <a:latin typeface="Helvetica" charset="0"/>
              </a:rPr>
              <a:t>= 0.010000 M</a:t>
            </a: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barium chloride solution required </a:t>
            </a:r>
            <a:r>
              <a:rPr lang="en-US" sz="2800" i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15.50</a:t>
            </a: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mL of the potassium sulfate solution to react completely. 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sz="2800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= ?</a:t>
            </a: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			BaCl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K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  ?  +  ?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	BaCl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K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 </a:t>
            </a:r>
            <a:r>
              <a:rPr lang="en-US" sz="2800" i="1">
                <a:solidFill>
                  <a:srgbClr val="FF006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KCl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BaSO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(s)</a:t>
            </a:r>
            <a:endParaRPr lang="en-US" sz="2800" i="1">
              <a:solidFill>
                <a:srgbClr val="000587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?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sz="2800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b="1">
                <a:solidFill>
                  <a:srgbClr val="CC3300"/>
                </a:solidFill>
                <a:latin typeface="Times" charset="0"/>
              </a:rPr>
              <a:t> </a:t>
            </a:r>
            <a:r>
              <a:rPr lang="en-US" sz="2000" b="1">
                <a:solidFill>
                  <a:srgbClr val="CC3300"/>
                </a:solidFill>
                <a:latin typeface="Times" charset="0"/>
              </a:rPr>
              <a:t>= </a:t>
            </a:r>
            <a:r>
              <a:rPr lang="en-US" b="1" i="1">
                <a:latin typeface="Helvetica" charset="0"/>
              </a:rPr>
              <a:t>[M</a:t>
            </a:r>
            <a:r>
              <a:rPr lang="en-US" b="1" i="1" baseline="-25000">
                <a:latin typeface="Helvetica" charset="0"/>
              </a:rPr>
              <a:t>BaCl2</a:t>
            </a:r>
            <a:r>
              <a:rPr lang="en-US" b="1" i="1">
                <a:latin typeface="Helvetica" charset="0"/>
              </a:rPr>
              <a:t>x V</a:t>
            </a:r>
            <a:r>
              <a:rPr lang="en-US" b="1" i="1" baseline="-25000">
                <a:latin typeface="Helvetica" charset="0"/>
              </a:rPr>
              <a:t>BaCl2</a:t>
            </a:r>
            <a:r>
              <a:rPr lang="en-US" b="1" i="1">
                <a:latin typeface="Helvetica" charset="0"/>
              </a:rPr>
              <a:t> / V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] [? </a:t>
            </a:r>
            <a:r>
              <a:rPr lang="en-US" b="1" i="1">
                <a:solidFill>
                  <a:srgbClr val="00068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mol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/ ? </a:t>
            </a:r>
            <a:r>
              <a:rPr lang="en-US" b="1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mol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BaCl2 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]</a:t>
            </a:r>
            <a:endParaRPr lang="en-US" b="1" i="1" baseline="-2500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endParaRPr lang="en-US" b="1" i="1" baseline="-2500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000" b="1">
                <a:solidFill>
                  <a:srgbClr val="CC3300"/>
                </a:solidFill>
                <a:latin typeface="Times" charset="0"/>
              </a:rPr>
              <a:t>			0.010000 </a:t>
            </a:r>
            <a:r>
              <a:rPr lang="en-US" sz="2000" b="1" i="1">
                <a:latin typeface="Helvetica" charset="0"/>
              </a:rPr>
              <a:t>mol</a:t>
            </a:r>
            <a:r>
              <a:rPr lang="en-US" sz="2000" b="1" i="1" baseline="-25000">
                <a:latin typeface="Helvetica" charset="0"/>
              </a:rPr>
              <a:t>BaCl2 </a:t>
            </a:r>
            <a:r>
              <a:rPr lang="en-US" sz="20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b="1" i="1">
                <a:latin typeface="Helvetica" charset="0"/>
              </a:rPr>
              <a:t>x </a:t>
            </a:r>
            <a:r>
              <a:rPr lang="en-US" sz="2000" b="1">
                <a:solidFill>
                  <a:srgbClr val="CC3300"/>
                </a:solidFill>
                <a:latin typeface="Times" charset="0"/>
              </a:rPr>
              <a:t>0.02000 </a:t>
            </a:r>
            <a:r>
              <a:rPr lang="en-US" sz="2000" b="1" i="1">
                <a:latin typeface="Helvetica" charset="0"/>
              </a:rPr>
              <a:t>L</a:t>
            </a:r>
            <a:r>
              <a:rPr lang="en-US" b="1" i="1" baseline="-25000">
                <a:latin typeface="Helvetica" charset="0"/>
              </a:rPr>
              <a:t>BaCl2</a:t>
            </a:r>
            <a:r>
              <a:rPr lang="en-US" b="1" i="1">
                <a:latin typeface="Helvetica" charset="0"/>
              </a:rPr>
              <a:t> x 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 </a:t>
            </a:r>
            <a:r>
              <a:rPr lang="en-US" b="1" i="1">
                <a:solidFill>
                  <a:srgbClr val="00068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mol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latin typeface="Helvetica" charset="0"/>
              </a:rPr>
              <a:t> </a:t>
            </a:r>
          </a:p>
          <a:p>
            <a:pPr marL="342900" indent="-342900">
              <a:spcBef>
                <a:spcPct val="20000"/>
              </a:spcBef>
            </a:pP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				 </a:t>
            </a:r>
            <a:r>
              <a:rPr lang="en-US" sz="20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L</a:t>
            </a:r>
            <a:r>
              <a:rPr lang="en-US" sz="2000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BaCl2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b="1" i="1">
                <a:latin typeface="Helvetica" charset="0"/>
              </a:rPr>
              <a:t>x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000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0.01550 </a:t>
            </a:r>
            <a:r>
              <a:rPr lang="en-US" sz="20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L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b="1" i="1">
                <a:latin typeface="Helvetica" charset="0"/>
              </a:rPr>
              <a:t>x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 1 </a:t>
            </a:r>
            <a:r>
              <a:rPr lang="en-US" b="1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mol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BaCl2 </a:t>
            </a:r>
            <a:endParaRPr lang="en-US" b="1" i="1" baseline="-25000"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endParaRPr lang="en-US" b="1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graphicFrame>
        <p:nvGraphicFramePr>
          <p:cNvPr id="65538" name="Object 2"/>
          <p:cNvGraphicFramePr>
            <a:graphicFrameLocks/>
          </p:cNvGraphicFramePr>
          <p:nvPr/>
        </p:nvGraphicFramePr>
        <p:xfrm>
          <a:off x="7772400" y="5486400"/>
          <a:ext cx="12192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70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486400"/>
                        <a:ext cx="12192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9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71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743200" y="4724400"/>
            <a:ext cx="2971800" cy="838200"/>
            <a:chOff x="2743200" y="4724400"/>
            <a:chExt cx="2971800" cy="838200"/>
          </a:xfrm>
        </p:grpSpPr>
        <p:sp>
          <p:nvSpPr>
            <p:cNvPr id="65550" name="Line 6"/>
            <p:cNvSpPr>
              <a:spLocks noChangeShapeType="1"/>
            </p:cNvSpPr>
            <p:nvPr/>
          </p:nvSpPr>
          <p:spPr bwMode="auto">
            <a:xfrm flipV="1">
              <a:off x="2743200" y="5181600"/>
              <a:ext cx="6096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51" name="Line 7"/>
            <p:cNvSpPr>
              <a:spLocks noChangeShapeType="1"/>
            </p:cNvSpPr>
            <p:nvPr/>
          </p:nvSpPr>
          <p:spPr bwMode="auto">
            <a:xfrm flipV="1">
              <a:off x="5181600" y="4724400"/>
              <a:ext cx="5334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352800" y="4800600"/>
            <a:ext cx="3810000" cy="762000"/>
            <a:chOff x="3352800" y="4800600"/>
            <a:chExt cx="3810000" cy="762000"/>
          </a:xfrm>
        </p:grpSpPr>
        <p:sp>
          <p:nvSpPr>
            <p:cNvPr id="65548" name="Line 8"/>
            <p:cNvSpPr>
              <a:spLocks noChangeShapeType="1"/>
            </p:cNvSpPr>
            <p:nvPr/>
          </p:nvSpPr>
          <p:spPr bwMode="auto">
            <a:xfrm flipV="1">
              <a:off x="3352800" y="48006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49" name="Line 9"/>
            <p:cNvSpPr>
              <a:spLocks noChangeShapeType="1"/>
            </p:cNvSpPr>
            <p:nvPr/>
          </p:nvSpPr>
          <p:spPr bwMode="auto">
            <a:xfrm flipV="1">
              <a:off x="6629400" y="52578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5544" name="Line 10"/>
          <p:cNvSpPr>
            <a:spLocks noChangeShapeType="1"/>
          </p:cNvSpPr>
          <p:nvPr/>
        </p:nvSpPr>
        <p:spPr bwMode="auto">
          <a:xfrm>
            <a:off x="2133600" y="5105400"/>
            <a:ext cx="6096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381000" y="4800600"/>
            <a:ext cx="1776413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?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sz="2800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b="1">
                <a:solidFill>
                  <a:srgbClr val="CC3300"/>
                </a:solidFill>
                <a:latin typeface="Times" charset="0"/>
              </a:rPr>
              <a:t> </a:t>
            </a:r>
            <a:r>
              <a:rPr lang="en-US" sz="2000" b="1">
                <a:solidFill>
                  <a:srgbClr val="CC3300"/>
                </a:solidFill>
                <a:latin typeface="Times" charset="0"/>
              </a:rPr>
              <a:t>=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609600" y="5638800"/>
            <a:ext cx="7050088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?</a:t>
            </a:r>
            <a:r>
              <a:rPr lang="en-US" sz="2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</a:t>
            </a:r>
            <a:r>
              <a:rPr lang="en-US" sz="2800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b="1">
                <a:solidFill>
                  <a:srgbClr val="CC3300"/>
                </a:solidFill>
                <a:latin typeface="Times" charset="0"/>
              </a:rPr>
              <a:t> </a:t>
            </a:r>
            <a:r>
              <a:rPr lang="en-US" sz="2000" b="1">
                <a:solidFill>
                  <a:srgbClr val="CC3300"/>
                </a:solidFill>
                <a:latin typeface="Times" charset="0"/>
              </a:rPr>
              <a:t>= </a:t>
            </a:r>
            <a:r>
              <a:rPr lang="en-US" sz="2000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0.01290 </a:t>
            </a:r>
            <a:r>
              <a:rPr lang="en-US" sz="2000" b="1" i="1">
                <a:latin typeface="Helvetica" charset="0"/>
              </a:rPr>
              <a:t>mol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000" b="1" i="1" baseline="-25000">
                <a:latin typeface="Helvetica" charset="0"/>
              </a:rPr>
              <a:t> </a:t>
            </a:r>
            <a:r>
              <a:rPr lang="en-US" sz="20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/ L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 </a:t>
            </a:r>
            <a:r>
              <a:rPr lang="en-US" sz="2000" b="1">
                <a:solidFill>
                  <a:srgbClr val="CC3300"/>
                </a:solidFill>
                <a:latin typeface="Times" charset="0"/>
              </a:rPr>
              <a:t>= </a:t>
            </a:r>
            <a:r>
              <a:rPr lang="en-US" sz="2000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0.01290 </a:t>
            </a:r>
            <a:r>
              <a:rPr lang="en-US" sz="2000" b="1" i="1">
                <a:latin typeface="Helvetica" charset="0"/>
              </a:rPr>
              <a:t>M</a:t>
            </a:r>
            <a:r>
              <a:rPr lang="en-US" b="1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K2SO4</a:t>
            </a:r>
            <a:r>
              <a:rPr lang="en-US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05200" y="228600"/>
            <a:ext cx="24384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i="1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(Chem 120 Prep)</a:t>
            </a:r>
            <a:endParaRPr lang="en-US" b="1" i="1">
              <a:solidFill>
                <a:srgbClr val="8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  <p:bldP spid="3073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r>
              <a:rPr lang="en-US" sz="44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 Applications</a:t>
            </a:r>
            <a:endParaRPr lang="en-US" sz="4400" i="1">
              <a:solidFill>
                <a:schemeClr val="tx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990600" y="1524000"/>
            <a:ext cx="76962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ct val="20000"/>
              </a:spcBef>
            </a:pP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How many grams of potassium chloride are produced?</a:t>
            </a:r>
            <a:endParaRPr lang="en-US" sz="9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K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    ?  	+       ?</a:t>
            </a: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K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 </a:t>
            </a:r>
            <a:r>
              <a:rPr lang="en-US" sz="2800" i="1">
                <a:solidFill>
                  <a:srgbClr val="FF006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KCl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BaSO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(s)</a:t>
            </a:r>
            <a:endParaRPr lang="en-US" sz="2800" i="1">
              <a:solidFill>
                <a:srgbClr val="000587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8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graphicFrame>
        <p:nvGraphicFramePr>
          <p:cNvPr id="67586" name="Object 2"/>
          <p:cNvGraphicFramePr>
            <a:graphicFrameLocks/>
          </p:cNvGraphicFramePr>
          <p:nvPr/>
        </p:nvGraphicFramePr>
        <p:xfrm>
          <a:off x="8001000" y="5791200"/>
          <a:ext cx="914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0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5791200"/>
                        <a:ext cx="9144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87" name="Object 3"/>
          <p:cNvGraphicFramePr>
            <a:graphicFrameLocks/>
          </p:cNvGraphicFramePr>
          <p:nvPr/>
        </p:nvGraphicFramePr>
        <p:xfrm>
          <a:off x="1143000" y="33528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1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3528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Rectangle 8"/>
          <p:cNvSpPr>
            <a:spLocks noGrp="1" noChangeArrowheads="1"/>
          </p:cNvSpPr>
          <p:nvPr>
            <p:ph sz="half" idx="1"/>
          </p:nvPr>
        </p:nvSpPr>
        <p:spPr>
          <a:xfrm>
            <a:off x="228600" y="3733800"/>
            <a:ext cx="8915400" cy="2743200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?g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KCl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= 0.010000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/ 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0.02000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 X  </a:t>
            </a:r>
            <a:r>
              <a:rPr lang="en-US" sz="2000" b="1">
                <a:solidFill>
                  <a:srgbClr val="FF0066"/>
                </a:solidFill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i="0">
                <a:solidFill>
                  <a:srgbClr val="000680"/>
                </a:solidFill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KCl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/ </a:t>
            </a:r>
            <a:r>
              <a:rPr lang="en-US" sz="2000" b="1">
                <a:solidFill>
                  <a:srgbClr val="FF0066"/>
                </a:solidFill>
                <a:latin typeface="Helvetica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i="0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 </a:t>
            </a:r>
          </a:p>
          <a:p>
            <a:pPr algn="r" eaLnBrk="1" hangingPunct="1">
              <a:buFontTx/>
              <a:buNone/>
            </a:pPr>
            <a:r>
              <a:rPr lang="en-US" sz="2000" b="1">
                <a:solidFill>
                  <a:srgbClr val="006600"/>
                </a:solidFill>
                <a:latin typeface="Helvetica" charset="0"/>
                <a:ea typeface="ＭＳ Ｐゴシック" charset="0"/>
                <a:cs typeface="ＭＳ Ｐゴシック" charset="0"/>
              </a:rPr>
              <a:t>74.55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g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KCl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/mol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KCl</a:t>
            </a:r>
            <a:endParaRPr lang="en-US" sz="2000" b="1" i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000" b="1" i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		</a:t>
            </a:r>
          </a:p>
          <a:p>
            <a:pPr eaLnBrk="1" hangingPunct="1">
              <a:buFontTx/>
              <a:buNone/>
            </a:pPr>
            <a:endParaRPr lang="en-US" sz="2000" b="1" i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0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685800" y="2971800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i="1">
                <a:solidFill>
                  <a:srgbClr val="FF006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</a:t>
            </a:r>
            <a:endParaRPr lang="en-US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590800" y="3657600"/>
            <a:ext cx="5867400" cy="457200"/>
            <a:chOff x="2590800" y="3657600"/>
            <a:chExt cx="5867400" cy="457200"/>
          </a:xfrm>
        </p:grpSpPr>
        <p:sp>
          <p:nvSpPr>
            <p:cNvPr id="67600" name="Line 13"/>
            <p:cNvSpPr>
              <a:spLocks noChangeShapeType="1"/>
            </p:cNvSpPr>
            <p:nvPr/>
          </p:nvSpPr>
          <p:spPr bwMode="auto">
            <a:xfrm flipV="1">
              <a:off x="2590800" y="3657600"/>
              <a:ext cx="6096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1" name="Line 15"/>
            <p:cNvSpPr>
              <a:spLocks noChangeShapeType="1"/>
            </p:cNvSpPr>
            <p:nvPr/>
          </p:nvSpPr>
          <p:spPr bwMode="auto">
            <a:xfrm flipV="1">
              <a:off x="8001000" y="3733800"/>
              <a:ext cx="4572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657600" y="3733800"/>
            <a:ext cx="2362200" cy="381000"/>
            <a:chOff x="3657600" y="3733800"/>
            <a:chExt cx="2362200" cy="381000"/>
          </a:xfrm>
        </p:grpSpPr>
        <p:sp>
          <p:nvSpPr>
            <p:cNvPr id="67598" name="Line 16"/>
            <p:cNvSpPr>
              <a:spLocks noChangeShapeType="1"/>
            </p:cNvSpPr>
            <p:nvPr/>
          </p:nvSpPr>
          <p:spPr bwMode="auto">
            <a:xfrm flipV="1">
              <a:off x="3657600" y="3733800"/>
              <a:ext cx="5334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599" name="Line 17"/>
            <p:cNvSpPr>
              <a:spLocks noChangeShapeType="1"/>
            </p:cNvSpPr>
            <p:nvPr/>
          </p:nvSpPr>
          <p:spPr bwMode="auto">
            <a:xfrm flipV="1">
              <a:off x="5562600" y="3733800"/>
              <a:ext cx="4572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6781800" y="3657600"/>
            <a:ext cx="2057400" cy="838200"/>
            <a:chOff x="6781800" y="3657600"/>
            <a:chExt cx="2057400" cy="838200"/>
          </a:xfrm>
        </p:grpSpPr>
        <p:sp>
          <p:nvSpPr>
            <p:cNvPr id="67596" name="Line 18"/>
            <p:cNvSpPr>
              <a:spLocks noChangeShapeType="1"/>
            </p:cNvSpPr>
            <p:nvPr/>
          </p:nvSpPr>
          <p:spPr bwMode="auto">
            <a:xfrm flipV="1">
              <a:off x="6781800" y="3657600"/>
              <a:ext cx="609600" cy="457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597" name="Line 19"/>
            <p:cNvSpPr>
              <a:spLocks noChangeShapeType="1"/>
            </p:cNvSpPr>
            <p:nvPr/>
          </p:nvSpPr>
          <p:spPr bwMode="auto">
            <a:xfrm flipV="1">
              <a:off x="8382000" y="4114800"/>
              <a:ext cx="4572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1931988" y="4800600"/>
            <a:ext cx="1725612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1" i="1">
                <a:latin typeface="Times" charset="0"/>
              </a:rPr>
              <a:t>= </a:t>
            </a:r>
            <a:r>
              <a:rPr lang="en-US" sz="1800" b="1" i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0.02982</a:t>
            </a:r>
            <a:r>
              <a:rPr lang="en-US" sz="1800" b="1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 </a:t>
            </a:r>
            <a:r>
              <a:rPr lang="en-US" sz="1800" b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g</a:t>
            </a:r>
            <a:r>
              <a:rPr lang="en-US" sz="1800" b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KCl</a:t>
            </a:r>
            <a:endParaRPr lang="en-US" sz="1800" b="1" i="1" baseline="-25000">
              <a:latin typeface="Times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utoUpdateAnimBg="0"/>
      <p:bldP spid="13320" grpId="0" build="p" autoUpdateAnimBg="0"/>
      <p:bldP spid="1333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r>
              <a:rPr lang="en-US" sz="44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 Applications</a:t>
            </a:r>
            <a:endParaRPr lang="en-US" sz="4400" i="1">
              <a:solidFill>
                <a:schemeClr val="tx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990600" y="1524000"/>
            <a:ext cx="76962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ct val="20000"/>
              </a:spcBef>
            </a:pP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If </a:t>
            </a:r>
            <a:r>
              <a:rPr lang="en-US" b="1" i="1">
                <a:solidFill>
                  <a:srgbClr val="FF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20.00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mL of a </a:t>
            </a:r>
            <a:r>
              <a:rPr lang="en-US" b="1" i="1">
                <a:solidFill>
                  <a:srgbClr val="FF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0.10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 solution of barium chloride was reacted with </a:t>
            </a:r>
            <a:r>
              <a:rPr lang="en-US" b="1" i="1">
                <a:solidFill>
                  <a:srgbClr val="FF006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15.00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mL of a </a:t>
            </a:r>
            <a:r>
              <a:rPr lang="en-US" b="1" i="1">
                <a:solidFill>
                  <a:srgbClr val="FF006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0.20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 solution of potassium sulfate, what would be the theoretical yield of barium sulfate?</a:t>
            </a:r>
            <a:endParaRPr lang="en-US" sz="9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K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 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KCl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BaSO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(s) </a:t>
            </a:r>
            <a:endParaRPr lang="en-US" sz="2800" i="1">
              <a:solidFill>
                <a:srgbClr val="000587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8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graphicFrame>
        <p:nvGraphicFramePr>
          <p:cNvPr id="69634" name="Object 2"/>
          <p:cNvGraphicFramePr>
            <a:graphicFrameLocks/>
          </p:cNvGraphicFramePr>
          <p:nvPr/>
        </p:nvGraphicFramePr>
        <p:xfrm>
          <a:off x="8001000" y="5791200"/>
          <a:ext cx="914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5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5791200"/>
                        <a:ext cx="9144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5" name="Object 3"/>
          <p:cNvGraphicFramePr>
            <a:graphicFrameLocks/>
          </p:cNvGraphicFramePr>
          <p:nvPr/>
        </p:nvGraphicFramePr>
        <p:xfrm>
          <a:off x="1143000" y="33528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6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3528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4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457200" y="3886200"/>
            <a:ext cx="4343400" cy="2743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= M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V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</a:p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=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0.10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/ 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</a:t>
            </a:r>
            <a:r>
              <a:rPr lang="en-US" sz="18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0.02000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</a:p>
          <a:p>
            <a:pPr algn="ctr" eaLnBrk="1" hangingPunct="1">
              <a:buFontTx/>
              <a:buNone/>
            </a:pPr>
            <a:r>
              <a:rPr lang="en-US" sz="1800" b="1" i="0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1 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</a:p>
          <a:p>
            <a:pPr algn="ctr"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= </a:t>
            </a:r>
            <a:r>
              <a:rPr lang="en-US" sz="2000" b="1">
                <a:solidFill>
                  <a:srgbClr val="FF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2.0 x 10</a:t>
            </a:r>
            <a:r>
              <a:rPr lang="en-US" sz="2000" b="1" baseline="30000">
                <a:solidFill>
                  <a:srgbClr val="FF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-3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895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4648200" y="3886200"/>
            <a:ext cx="4495800" cy="28194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K2SO4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= M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K2SO4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V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K2SO4</a:t>
            </a:r>
          </a:p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=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>
                <a:solidFill>
                  <a:srgbClr val="FF0066"/>
                </a:solidFill>
                <a:latin typeface="Helvetica" charset="0"/>
                <a:ea typeface="ＭＳ Ｐゴシック" charset="0"/>
                <a:cs typeface="ＭＳ Ｐゴシック" charset="0"/>
              </a:rPr>
              <a:t>0.20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K2SO4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/ 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K2SO4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</a:t>
            </a:r>
            <a:r>
              <a:rPr lang="en-US" sz="1800" b="1">
                <a:solidFill>
                  <a:srgbClr val="FF0066"/>
                </a:solidFill>
                <a:latin typeface="Helvetica" charset="0"/>
                <a:ea typeface="ＭＳ Ｐゴシック" charset="0"/>
                <a:cs typeface="ＭＳ Ｐゴシック" charset="0"/>
              </a:rPr>
              <a:t>0.01500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K2SO4</a:t>
            </a:r>
          </a:p>
          <a:p>
            <a:pPr algn="ctr" eaLnBrk="1" hangingPunct="1">
              <a:buFontTx/>
              <a:buNone/>
            </a:pPr>
            <a:r>
              <a:rPr lang="en-US" sz="1800" b="1" i="0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1 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K2SO4</a:t>
            </a:r>
          </a:p>
          <a:p>
            <a:pPr algn="ctr"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= </a:t>
            </a:r>
            <a:r>
              <a:rPr lang="en-US" sz="2000" b="1">
                <a:solidFill>
                  <a:srgbClr val="FF0066"/>
                </a:solidFill>
                <a:latin typeface="Helvetica" charset="0"/>
                <a:ea typeface="ＭＳ Ｐゴシック" charset="0"/>
                <a:cs typeface="ＭＳ Ｐゴシック" charset="0"/>
              </a:rPr>
              <a:t>3.0 x 10</a:t>
            </a:r>
            <a:r>
              <a:rPr lang="en-US" sz="2000" b="1" baseline="30000">
                <a:solidFill>
                  <a:srgbClr val="FF0066"/>
                </a:solidFill>
                <a:latin typeface="Helvetica" charset="0"/>
                <a:ea typeface="ＭＳ Ｐゴシック" charset="0"/>
                <a:cs typeface="ＭＳ Ｐゴシック" charset="0"/>
              </a:rPr>
              <a:t>-3</a:t>
            </a:r>
            <a:endParaRPr lang="en-US" sz="2000" b="1" i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1143000" y="35052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i="1">
                <a:solidFill>
                  <a:srgbClr val="990000"/>
                </a:solidFill>
                <a:latin typeface="Helvetica" charset="0"/>
              </a:rPr>
              <a:t>Which is the Limiting Reagent?</a:t>
            </a:r>
            <a:endParaRPr lang="en-US"/>
          </a:p>
        </p:txBody>
      </p:sp>
      <p:sp>
        <p:nvSpPr>
          <p:cNvPr id="69641" name="Line 9"/>
          <p:cNvSpPr>
            <a:spLocks noChangeShapeType="1"/>
          </p:cNvSpPr>
          <p:nvPr/>
        </p:nvSpPr>
        <p:spPr bwMode="auto">
          <a:xfrm>
            <a:off x="762000" y="4648200"/>
            <a:ext cx="3810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2" name="Line 10"/>
          <p:cNvSpPr>
            <a:spLocks noChangeShapeType="1"/>
          </p:cNvSpPr>
          <p:nvPr/>
        </p:nvSpPr>
        <p:spPr bwMode="auto">
          <a:xfrm>
            <a:off x="5029200" y="4648200"/>
            <a:ext cx="396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Line 11"/>
          <p:cNvSpPr>
            <a:spLocks noChangeShapeType="1"/>
          </p:cNvSpPr>
          <p:nvPr/>
        </p:nvSpPr>
        <p:spPr bwMode="auto">
          <a:xfrm flipH="1">
            <a:off x="533400" y="3886200"/>
            <a:ext cx="411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4" name="Line 12"/>
          <p:cNvSpPr>
            <a:spLocks noChangeShapeType="1"/>
          </p:cNvSpPr>
          <p:nvPr/>
        </p:nvSpPr>
        <p:spPr bwMode="auto">
          <a:xfrm flipH="1">
            <a:off x="609600" y="6705600"/>
            <a:ext cx="403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3505200" y="5715000"/>
            <a:ext cx="2476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1" i="1">
                <a:latin typeface="Helvetica" charset="0"/>
              </a:rPr>
              <a:t>2.0 x 10</a:t>
            </a:r>
            <a:r>
              <a:rPr lang="en-US" sz="1800" b="1" i="1" baseline="30000">
                <a:latin typeface="Times" charset="0"/>
              </a:rPr>
              <a:t>-3</a:t>
            </a:r>
            <a:r>
              <a:rPr lang="en-US" sz="1800" b="1" i="1">
                <a:latin typeface="Helvetica" charset="0"/>
              </a:rPr>
              <a:t> </a:t>
            </a:r>
            <a:r>
              <a:rPr lang="en-US" sz="1800" b="1">
                <a:latin typeface="Helvetica" charset="0"/>
              </a:rPr>
              <a:t> </a:t>
            </a:r>
            <a:r>
              <a:rPr lang="en-US" sz="1800" b="1" i="1">
                <a:latin typeface="Helvetica" charset="0"/>
              </a:rPr>
              <a:t>&lt; 3.0 x 10</a:t>
            </a:r>
            <a:r>
              <a:rPr lang="en-US" sz="1800" b="1" i="1" baseline="30000">
                <a:latin typeface="Times" charset="0"/>
              </a:rPr>
              <a:t>-3</a:t>
            </a:r>
            <a:r>
              <a:rPr lang="en-US" sz="1800" b="1" i="1">
                <a:latin typeface="Helvetica" charset="0"/>
              </a:rPr>
              <a:t> </a:t>
            </a: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3962400" y="6096000"/>
            <a:ext cx="2673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1" i="1">
                <a:solidFill>
                  <a:srgbClr val="FF3300"/>
                </a:solidFill>
                <a:latin typeface="Helvetica" charset="0"/>
              </a:rPr>
              <a:t>2.0 x 10</a:t>
            </a:r>
            <a:r>
              <a:rPr lang="en-US" sz="1800" b="1" i="1" baseline="30000">
                <a:solidFill>
                  <a:srgbClr val="FF3300"/>
                </a:solidFill>
                <a:latin typeface="Times" charset="0"/>
              </a:rPr>
              <a:t>-3</a:t>
            </a:r>
            <a:r>
              <a:rPr lang="en-US" sz="1800" b="1" i="1">
                <a:latin typeface="Helvetica" charset="0"/>
              </a:rPr>
              <a:t> </a:t>
            </a:r>
            <a:r>
              <a:rPr lang="en-US" sz="1800" b="1">
                <a:latin typeface="Helvetica" charset="0"/>
              </a:rPr>
              <a:t>mol </a:t>
            </a:r>
            <a:r>
              <a:rPr lang="en-US" sz="1800" i="1">
                <a:latin typeface="Helvetica" charset="0"/>
              </a:rPr>
              <a:t>is limiting </a:t>
            </a:r>
            <a:endParaRPr lang="en-US" sz="1800" b="1">
              <a:latin typeface="Helvetica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8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8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89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89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8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8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autoUpdateAnimBg="0"/>
      <p:bldP spid="37894" grpId="0" build="p" autoUpdateAnimBg="0"/>
      <p:bldP spid="37895" grpId="0" build="p" animBg="1" autoUpdateAnimBg="0"/>
      <p:bldP spid="37896" grpId="0" autoUpdateAnimBg="0"/>
      <p:bldP spid="37901" grpId="0" autoUpdateAnimBg="0"/>
      <p:bldP spid="37902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r>
              <a:rPr lang="en-US" sz="44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Solution Applications</a:t>
            </a:r>
            <a:endParaRPr lang="en-US" sz="4400" i="1">
              <a:solidFill>
                <a:schemeClr val="tx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990600" y="1524000"/>
            <a:ext cx="76962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ct val="20000"/>
              </a:spcBef>
            </a:pP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If </a:t>
            </a:r>
            <a:r>
              <a:rPr lang="en-US" b="1" i="1">
                <a:solidFill>
                  <a:srgbClr val="FF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20.00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mL of a </a:t>
            </a:r>
            <a:r>
              <a:rPr lang="en-US" b="1" i="1">
                <a:solidFill>
                  <a:srgbClr val="FF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0.10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 solution of barium chloride was reacted with </a:t>
            </a:r>
            <a:r>
              <a:rPr lang="en-US" b="1" i="1">
                <a:solidFill>
                  <a:srgbClr val="FF006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15.00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mL of a </a:t>
            </a:r>
            <a:r>
              <a:rPr lang="en-US" b="1" i="1">
                <a:solidFill>
                  <a:srgbClr val="FF006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0.20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M solution of potassium sulfate, what would be the theoretical yield of barium sulfate?</a:t>
            </a:r>
            <a:endParaRPr lang="en-US" sz="9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BaCl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K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sym typeface="Symbol" charset="0"/>
              </a:rPr>
              <a:t> 2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KCl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(aq)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BaSO</a:t>
            </a:r>
            <a:r>
              <a:rPr lang="en-US" sz="2800" i="1" baseline="-25000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4</a:t>
            </a:r>
            <a:r>
              <a:rPr lang="en-US" sz="2800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i="1">
                <a:solidFill>
                  <a:srgbClr val="000587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(s) </a:t>
            </a:r>
            <a:endParaRPr lang="en-US" sz="2800" i="1">
              <a:solidFill>
                <a:srgbClr val="000587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8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graphicFrame>
        <p:nvGraphicFramePr>
          <p:cNvPr id="71682" name="Object 2"/>
          <p:cNvGraphicFramePr>
            <a:graphicFrameLocks/>
          </p:cNvGraphicFramePr>
          <p:nvPr/>
        </p:nvGraphicFramePr>
        <p:xfrm>
          <a:off x="8001000" y="5791200"/>
          <a:ext cx="914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8" r:id="rId4" imgW="1549400" imgH="1587500" progId="MS_ClipArt_Gallery">
                  <p:embed/>
                </p:oleObj>
              </mc:Choice>
              <mc:Fallback>
                <p:oleObj r:id="rId4" imgW="1549400" imgH="15875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5791200"/>
                        <a:ext cx="9144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3" name="Object 3"/>
          <p:cNvGraphicFramePr>
            <a:graphicFrameLocks/>
          </p:cNvGraphicFramePr>
          <p:nvPr/>
        </p:nvGraphicFramePr>
        <p:xfrm>
          <a:off x="1143000" y="33528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9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3528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2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1524000" y="3886200"/>
            <a:ext cx="7620000" cy="1219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Must use the limiting reagent:</a:t>
            </a:r>
            <a:r>
              <a:rPr lang="en-US" sz="2000" b="1" i="0" baseline="-25000">
                <a:latin typeface="Helvetica" charset="0"/>
                <a:ea typeface="ＭＳ Ｐゴシック" charset="0"/>
                <a:cs typeface="ＭＳ Ｐゴシック" charset="0"/>
              </a:rPr>
              <a:t>	 </a:t>
            </a:r>
          </a:p>
          <a:p>
            <a:pPr eaLnBrk="1" hangingPunct="1">
              <a:buFontTx/>
              <a:buNone/>
            </a:pP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18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0.10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</a:t>
            </a:r>
            <a:r>
              <a:rPr lang="en-US" sz="18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0.02000</a:t>
            </a:r>
            <a:r>
              <a:rPr lang="en-US" sz="2000" b="1">
                <a:solidFill>
                  <a:srgbClr val="CC33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 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1800" b="1" i="0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1 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BaSO4 </a:t>
            </a:r>
            <a:r>
              <a:rPr lang="en-US" sz="2000" b="1" i="0">
                <a:latin typeface="Helvetica" charset="0"/>
                <a:ea typeface="ＭＳ Ｐゴシック" charset="0"/>
                <a:cs typeface="ＭＳ Ｐゴシック" charset="0"/>
              </a:rPr>
              <a:t>x  233.39 g 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BaSO4</a:t>
            </a:r>
            <a:endParaRPr lang="en-US" sz="20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		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</a:t>
            </a:r>
            <a:r>
              <a:rPr lang="en-US" sz="1800" b="1" i="0">
                <a:solidFill>
                  <a:srgbClr val="000587"/>
                </a:solidFill>
                <a:latin typeface="Helvetica" charset="0"/>
                <a:ea typeface="ＭＳ Ｐゴシック" charset="0"/>
                <a:cs typeface="ＭＳ Ｐゴシック" charset="0"/>
              </a:rPr>
              <a:t> 			  1 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BaCl2   	        </a:t>
            </a:r>
            <a:r>
              <a:rPr lang="en-US" sz="1800" b="1" i="0">
                <a:latin typeface="Helvetica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1800" b="1" i="0" baseline="-25000">
                <a:latin typeface="Helvetica" charset="0"/>
                <a:ea typeface="ＭＳ Ｐゴシック" charset="0"/>
                <a:cs typeface="ＭＳ Ｐゴシック" charset="0"/>
              </a:rPr>
              <a:t>BaSO4</a:t>
            </a:r>
          </a:p>
          <a:p>
            <a:pPr algn="ctr"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1800" b="1" i="0" baseline="-2500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687" name="Line 9"/>
          <p:cNvSpPr>
            <a:spLocks noChangeShapeType="1"/>
          </p:cNvSpPr>
          <p:nvPr/>
        </p:nvSpPr>
        <p:spPr bwMode="auto">
          <a:xfrm>
            <a:off x="1752600" y="4648200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8" name="Line 11"/>
          <p:cNvSpPr>
            <a:spLocks noChangeShapeType="1"/>
          </p:cNvSpPr>
          <p:nvPr/>
        </p:nvSpPr>
        <p:spPr bwMode="auto">
          <a:xfrm flipH="1">
            <a:off x="2971800" y="3733800"/>
            <a:ext cx="411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9" name="Text Box 16"/>
          <p:cNvSpPr txBox="1">
            <a:spLocks noChangeArrowheads="1"/>
          </p:cNvSpPr>
          <p:nvPr/>
        </p:nvSpPr>
        <p:spPr bwMode="auto">
          <a:xfrm>
            <a:off x="1447800" y="4419600"/>
            <a:ext cx="3317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>
                <a:latin typeface="Helvetica" charset="0"/>
              </a:rPr>
              <a:t>=</a:t>
            </a:r>
            <a:endParaRPr lang="en-US"/>
          </a:p>
        </p:txBody>
      </p:sp>
      <p:sp>
        <p:nvSpPr>
          <p:cNvPr id="39953" name="Text Box 17"/>
          <p:cNvSpPr txBox="1">
            <a:spLocks noChangeArrowheads="1"/>
          </p:cNvSpPr>
          <p:nvPr/>
        </p:nvSpPr>
        <p:spPr bwMode="auto">
          <a:xfrm>
            <a:off x="1585913" y="5378450"/>
            <a:ext cx="1385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i="1">
                <a:latin typeface="Helvetica" charset="0"/>
              </a:rPr>
              <a:t>= 0.47 g</a:t>
            </a:r>
            <a:r>
              <a:rPr lang="en-US"/>
              <a:t> 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514600" y="4267200"/>
            <a:ext cx="3581400" cy="762000"/>
            <a:chOff x="2514600" y="4267200"/>
            <a:chExt cx="3581400" cy="762000"/>
          </a:xfrm>
        </p:grpSpPr>
        <p:sp>
          <p:nvSpPr>
            <p:cNvPr id="71698" name="Line 18"/>
            <p:cNvSpPr>
              <a:spLocks noChangeShapeType="1"/>
            </p:cNvSpPr>
            <p:nvPr/>
          </p:nvSpPr>
          <p:spPr bwMode="auto">
            <a:xfrm flipV="1">
              <a:off x="2514600" y="42672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99" name="Line 19"/>
            <p:cNvSpPr>
              <a:spLocks noChangeShapeType="1"/>
            </p:cNvSpPr>
            <p:nvPr/>
          </p:nvSpPr>
          <p:spPr bwMode="auto">
            <a:xfrm flipV="1">
              <a:off x="5562600" y="47244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2590800" y="4267200"/>
            <a:ext cx="2590800" cy="762000"/>
            <a:chOff x="2590800" y="4267200"/>
            <a:chExt cx="2590800" cy="762000"/>
          </a:xfrm>
        </p:grpSpPr>
        <p:sp>
          <p:nvSpPr>
            <p:cNvPr id="71696" name="Line 20"/>
            <p:cNvSpPr>
              <a:spLocks noChangeShapeType="1"/>
            </p:cNvSpPr>
            <p:nvPr/>
          </p:nvSpPr>
          <p:spPr bwMode="auto">
            <a:xfrm flipV="1">
              <a:off x="2590800" y="47244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97" name="Line 21"/>
            <p:cNvSpPr>
              <a:spLocks noChangeShapeType="1"/>
            </p:cNvSpPr>
            <p:nvPr/>
          </p:nvSpPr>
          <p:spPr bwMode="auto">
            <a:xfrm flipV="1">
              <a:off x="4648200" y="4267200"/>
              <a:ext cx="5334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5715000" y="4267200"/>
            <a:ext cx="2590800" cy="685800"/>
            <a:chOff x="5715000" y="4267200"/>
            <a:chExt cx="2590800" cy="685800"/>
          </a:xfrm>
        </p:grpSpPr>
        <p:sp>
          <p:nvSpPr>
            <p:cNvPr id="71694" name="Line 22"/>
            <p:cNvSpPr>
              <a:spLocks noChangeShapeType="1"/>
            </p:cNvSpPr>
            <p:nvPr/>
          </p:nvSpPr>
          <p:spPr bwMode="auto">
            <a:xfrm flipV="1">
              <a:off x="5715000" y="42672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95" name="Line 23"/>
            <p:cNvSpPr>
              <a:spLocks noChangeShapeType="1"/>
            </p:cNvSpPr>
            <p:nvPr/>
          </p:nvSpPr>
          <p:spPr bwMode="auto">
            <a:xfrm flipV="1">
              <a:off x="7772400" y="46482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autoUpdateAnimBg="0"/>
      <p:bldP spid="39942" grpId="0" build="p" autoUpdateAnimBg="0"/>
      <p:bldP spid="3995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graphicFrame>
        <p:nvGraphicFramePr>
          <p:cNvPr id="73730" name="Object 2"/>
          <p:cNvGraphicFramePr>
            <a:graphicFrameLocks noChangeAspect="1"/>
          </p:cNvGraphicFramePr>
          <p:nvPr/>
        </p:nvGraphicFramePr>
        <p:xfrm>
          <a:off x="685800" y="2133600"/>
          <a:ext cx="7658100" cy="372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2" name="Document" r:id="rId3" imgW="30679365" imgH="14882540" progId="Word.Document.8">
                  <p:embed/>
                </p:oleObj>
              </mc:Choice>
              <mc:Fallback>
                <p:oleObj name="Document" r:id="rId3" imgW="30679365" imgH="1488254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658100" cy="372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hem Pres. Video Template II">
  <a:themeElements>
    <a:clrScheme name="Custom 6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C0128"/>
      </a:accent1>
      <a:accent2>
        <a:srgbClr val="114FFB"/>
      </a:accent2>
      <a:accent3>
        <a:srgbClr val="FAFAFA"/>
      </a:accent3>
      <a:accent4>
        <a:srgbClr val="000000"/>
      </a:accent4>
      <a:accent5>
        <a:srgbClr val="FDAAAC"/>
      </a:accent5>
      <a:accent6>
        <a:srgbClr val="0E47E3"/>
      </a:accent6>
      <a:hlink>
        <a:srgbClr val="262BEC"/>
      </a:hlink>
      <a:folHlink>
        <a:srgbClr val="227A35"/>
      </a:folHlink>
    </a:clrScheme>
    <a:fontScheme name="Chem Pres. Video Template II">
      <a:majorFont>
        <a:latin typeface="Times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" pitchFamily="-110" charset="0"/>
          </a:defRPr>
        </a:defPPr>
      </a:lstStyle>
    </a:lnDef>
  </a:objectDefaults>
  <a:extraClrSchemeLst>
    <a:extraClrScheme>
      <a:clrScheme name="Chem Pres. Video Template I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m Pres. Video Template II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Aq-Reactions 2010wo.ppt</Template>
  <TotalTime>67530</TotalTime>
  <Pages>6</Pages>
  <Words>610</Words>
  <Application>Microsoft Macintosh PowerPoint</Application>
  <PresentationFormat>On-screen Show (4:3)</PresentationFormat>
  <Paragraphs>109</Paragraphs>
  <Slides>18</Slides>
  <Notes>10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Chem Pres. Video Template II</vt:lpstr>
      <vt:lpstr>Document</vt:lpstr>
      <vt:lpstr>MS_ClipArt_Gallery</vt:lpstr>
      <vt:lpstr>Equation</vt:lpstr>
      <vt:lpstr>PowerPoint Presentation</vt:lpstr>
      <vt:lpstr>Preparing a Standard Solution of a Targeted Molarity, M (mol/L)</vt:lpstr>
      <vt:lpstr>Preparation of Solutions used in chemistry</vt:lpstr>
      <vt:lpstr>QUESTION</vt:lpstr>
      <vt:lpstr>Solution Concentration</vt:lpstr>
      <vt:lpstr>QUESTION</vt:lpstr>
      <vt:lpstr>Solution Dilution</vt:lpstr>
      <vt:lpstr>Solution Applications Scoville Units / Capsaicin</vt:lpstr>
      <vt:lpstr> Reversible Cerebral  Vasoconstriction Syndrome (RVS)</vt:lpstr>
      <vt:lpstr>QUESTION</vt:lpstr>
      <vt:lpstr>PowerPoint Presentation</vt:lpstr>
      <vt:lpstr>PowerPoint Presentation</vt:lpstr>
      <vt:lpstr>QUESTION</vt:lpstr>
      <vt:lpstr>PowerPoint Presentation</vt:lpstr>
      <vt:lpstr>PowerPoint Presentation</vt:lpstr>
      <vt:lpstr>PowerPoint Presentation</vt:lpstr>
      <vt:lpstr>PowerPoint Presentation</vt:lpstr>
      <vt:lpstr>QUESTION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Aqueous Reactions &amp; Solutions</dc:title>
  <dc:subject/>
  <dc:creator>Ron Rusay</dc:creator>
  <cp:keywords/>
  <dc:description/>
  <cp:lastModifiedBy>Ron Rusay</cp:lastModifiedBy>
  <cp:revision>71</cp:revision>
  <cp:lastPrinted>2009-04-22T19:24:48Z</cp:lastPrinted>
  <dcterms:created xsi:type="dcterms:W3CDTF">2018-04-14T16:24:20Z</dcterms:created>
  <dcterms:modified xsi:type="dcterms:W3CDTF">2018-11-06T21:41:05Z</dcterms:modified>
</cp:coreProperties>
</file>